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02" r:id="rId2"/>
    <p:sldId id="264" r:id="rId3"/>
    <p:sldId id="12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8"/>
    <a:srgbClr val="004876"/>
    <a:srgbClr val="F1C41B"/>
    <a:srgbClr val="C8C6C7"/>
    <a:srgbClr val="007A8A"/>
    <a:srgbClr val="192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63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2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722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161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2" name="Teardrop 1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33693" y="409840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5461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2" name="Teardrop 1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33693" y="409840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945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12192001" cy="391001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284558" y="2501224"/>
            <a:ext cx="3349748" cy="20851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40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808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733764" y="2716517"/>
            <a:ext cx="740857" cy="212218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03919" y="2716517"/>
            <a:ext cx="783757" cy="212218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645977" y="2485758"/>
            <a:ext cx="1512829" cy="274029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693" y="409840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504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9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18463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454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48154" y="3102840"/>
            <a:ext cx="2996028" cy="18550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3693" y="409840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991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dirty="0">
              <a:latin typeface="Calibri Light"/>
            </a:endParaRPr>
          </a:p>
        </p:txBody>
      </p:sp>
      <p:sp>
        <p:nvSpPr>
          <p:cNvPr id="19" name="Teardrop 18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33693" y="409840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0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933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129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480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890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44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338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2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>
            <a:spLocks/>
          </p:cNvSpPr>
          <p:nvPr/>
        </p:nvSpPr>
        <p:spPr>
          <a:xfrm>
            <a:off x="-25278" y="0"/>
            <a:ext cx="12217278" cy="6922065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28600">
              <a:defRPr/>
            </a:pPr>
            <a:endParaRPr lang="en-US" sz="900" dirty="0">
              <a:solidFill>
                <a:srgbClr val="44546A"/>
              </a:solidFill>
              <a:latin typeface="Calibri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60028" y="811231"/>
            <a:ext cx="8345213" cy="4891766"/>
            <a:chOff x="4006824" y="2595826"/>
            <a:chExt cx="16690426" cy="9783528"/>
          </a:xfrm>
        </p:grpSpPr>
        <p:sp>
          <p:nvSpPr>
            <p:cNvPr id="54" name="TextBox 53"/>
            <p:cNvSpPr txBox="1"/>
            <p:nvPr/>
          </p:nvSpPr>
          <p:spPr>
            <a:xfrm>
              <a:off x="4006824" y="4907183"/>
              <a:ext cx="16690426" cy="747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228600">
                <a:lnSpc>
                  <a:spcPct val="120000"/>
                </a:lnSpc>
              </a:pPr>
              <a:r>
                <a:rPr lang="en-US" sz="2500" b="1" dirty="0">
                  <a:solidFill>
                    <a:prstClr val="white"/>
                  </a:solidFill>
                  <a:latin typeface="Proxima Nova Alt Rg" panose="02000506030000020004" pitchFamily="50" charset="0"/>
                  <a:cs typeface="Calibri Light"/>
                </a:rPr>
                <a:t>Since 1996, Santé Center for Healing has been recognized for its comprehensive, award-winning care. We specialize in treating substance use disorders, co-occurring mental health conditions (dual diagnosis), complex poly-addiction, trauma, compulsive sexual behavior disorder, disordered eating, other compulsive behaviors, and the unique needs of impaired licensed professionals.</a:t>
              </a:r>
              <a:endParaRPr lang="en-US" sz="2500" dirty="0">
                <a:solidFill>
                  <a:prstClr val="white"/>
                </a:solidFill>
                <a:latin typeface="Proxima Nova Alt Rg" panose="02000506030000020004" pitchFamily="50" charset="0"/>
                <a:cs typeface="Calibri Ligh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72184" y="2595826"/>
              <a:ext cx="12359702" cy="153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id-ID" sz="4400" dirty="0">
                  <a:solidFill>
                    <a:prstClr val="white"/>
                  </a:solidFill>
                  <a:latin typeface="Josefin Sans" panose="00000500000000000000" pitchFamily="2" charset="0"/>
                  <a:cs typeface="Calibri"/>
                </a:rPr>
                <a:t>INTRODUCTION</a:t>
              </a:r>
            </a:p>
          </p:txBody>
        </p:sp>
      </p:grpSp>
      <p:sp>
        <p:nvSpPr>
          <p:cNvPr id="14" name="Minus Sign 13">
            <a:extLst>
              <a:ext uri="{FF2B5EF4-FFF2-40B4-BE49-F238E27FC236}">
                <a16:creationId xmlns:a16="http://schemas.microsoft.com/office/drawing/2014/main" id="{80F18A6A-290F-4064-B72E-4A85BBE6B60A}"/>
              </a:ext>
            </a:extLst>
          </p:cNvPr>
          <p:cNvSpPr/>
          <p:nvPr/>
        </p:nvSpPr>
        <p:spPr>
          <a:xfrm>
            <a:off x="2140772" y="1678193"/>
            <a:ext cx="8143540" cy="118334"/>
          </a:xfrm>
          <a:prstGeom prst="mathMinus">
            <a:avLst/>
          </a:prstGeom>
          <a:solidFill>
            <a:srgbClr val="F1C41B"/>
          </a:solidFill>
          <a:ln>
            <a:solidFill>
              <a:srgbClr val="F1C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88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r="30043"/>
          <a:stretch/>
        </p:blipFill>
        <p:spPr>
          <a:xfrm>
            <a:off x="2762024" y="3489489"/>
            <a:ext cx="2725518" cy="3368511"/>
          </a:xfrm>
          <a:prstGeom prst="rect">
            <a:avLst/>
          </a:prstGeom>
          <a:solidFill>
            <a:srgbClr val="007A8A"/>
          </a:solidFill>
        </p:spPr>
      </p:pic>
      <p:sp>
        <p:nvSpPr>
          <p:cNvPr id="5" name="object 5"/>
          <p:cNvSpPr/>
          <p:nvPr/>
        </p:nvSpPr>
        <p:spPr>
          <a:xfrm>
            <a:off x="231537" y="0"/>
            <a:ext cx="5256006" cy="6858000"/>
          </a:xfrm>
          <a:custGeom>
            <a:avLst/>
            <a:gdLst/>
            <a:ahLst/>
            <a:cxnLst/>
            <a:rect l="l" t="t" r="r" b="b"/>
            <a:pathLst>
              <a:path w="5904865" h="7772400">
                <a:moveTo>
                  <a:pt x="2774950" y="3988308"/>
                </a:moveTo>
                <a:lnTo>
                  <a:pt x="0" y="3988308"/>
                </a:lnTo>
                <a:lnTo>
                  <a:pt x="0" y="7772400"/>
                </a:lnTo>
                <a:lnTo>
                  <a:pt x="2774950" y="7772400"/>
                </a:lnTo>
                <a:lnTo>
                  <a:pt x="2774950" y="3988308"/>
                </a:lnTo>
                <a:close/>
              </a:path>
              <a:path w="5904865" h="7772400">
                <a:moveTo>
                  <a:pt x="5904293" y="0"/>
                </a:moveTo>
                <a:lnTo>
                  <a:pt x="3009061" y="0"/>
                </a:lnTo>
                <a:lnTo>
                  <a:pt x="3009061" y="3785108"/>
                </a:lnTo>
                <a:lnTo>
                  <a:pt x="5904293" y="3785108"/>
                </a:lnTo>
                <a:lnTo>
                  <a:pt x="5904293" y="0"/>
                </a:lnTo>
                <a:close/>
              </a:path>
            </a:pathLst>
          </a:custGeom>
          <a:solidFill>
            <a:srgbClr val="007298"/>
          </a:solidFill>
        </p:spPr>
        <p:txBody>
          <a:bodyPr wrap="square" lIns="0" tIns="0" rIns="0" bIns="0" rtlCol="0"/>
          <a:lstStyle/>
          <a:p>
            <a:pPr defTabSz="228600"/>
            <a:endParaRPr sz="15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2966" y="0"/>
            <a:ext cx="5311588" cy="6858000"/>
          </a:xfrm>
          <a:custGeom>
            <a:avLst/>
            <a:gdLst/>
            <a:ahLst/>
            <a:cxnLst/>
            <a:rect l="l" t="t" r="r" b="b"/>
            <a:pathLst>
              <a:path w="6019800" h="7772400">
                <a:moveTo>
                  <a:pt x="6019800" y="3785108"/>
                </a:moveTo>
                <a:lnTo>
                  <a:pt x="3009061" y="3785108"/>
                </a:lnTo>
                <a:lnTo>
                  <a:pt x="3009061" y="0"/>
                </a:lnTo>
                <a:lnTo>
                  <a:pt x="2774950" y="0"/>
                </a:lnTo>
                <a:lnTo>
                  <a:pt x="2774950" y="3785108"/>
                </a:lnTo>
                <a:lnTo>
                  <a:pt x="0" y="3785108"/>
                </a:lnTo>
                <a:lnTo>
                  <a:pt x="0" y="3988308"/>
                </a:lnTo>
                <a:lnTo>
                  <a:pt x="2774950" y="3988308"/>
                </a:lnTo>
                <a:lnTo>
                  <a:pt x="2774950" y="7772400"/>
                </a:lnTo>
                <a:lnTo>
                  <a:pt x="3009061" y="7772400"/>
                </a:lnTo>
                <a:lnTo>
                  <a:pt x="3009061" y="3988308"/>
                </a:lnTo>
                <a:lnTo>
                  <a:pt x="6019800" y="3988308"/>
                </a:lnTo>
                <a:lnTo>
                  <a:pt x="6019800" y="3785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228600"/>
            <a:endParaRPr sz="158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0555" y="1131156"/>
            <a:ext cx="3436927" cy="555129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defTabSz="228600">
              <a:spcBef>
                <a:spcPts val="750"/>
              </a:spcBef>
            </a:pPr>
            <a:endParaRPr lang="en-US" sz="2700" dirty="0">
              <a:solidFill>
                <a:srgbClr val="010202"/>
              </a:solidFill>
              <a:latin typeface="Proxima Nova Alt Lt" panose="02000506030000020004" pitchFamily="50" charset="0"/>
              <a:cs typeface="Arial Narrow"/>
            </a:endParaRPr>
          </a:p>
          <a:p>
            <a:pPr marL="11206" marR="4483" defTabSz="228600">
              <a:spcBef>
                <a:spcPts val="250"/>
              </a:spcBef>
            </a:pPr>
            <a:endParaRPr lang="en-US" sz="400" dirty="0">
              <a:solidFill>
                <a:srgbClr val="010202"/>
              </a:solidFill>
              <a:latin typeface="Proxima Nova Alt Lt" panose="02000506030000020004" pitchFamily="50" charset="0"/>
              <a:cs typeface="Arial Narrow"/>
            </a:endParaRPr>
          </a:p>
          <a:p>
            <a:pPr marL="11206" marR="4483" algn="ctr" defTabSz="228600">
              <a:spcBef>
                <a:spcPts val="250"/>
              </a:spcBef>
            </a:pPr>
            <a:r>
              <a:rPr lang="en-US" sz="2700" dirty="0">
                <a:solidFill>
                  <a:srgbClr val="010202"/>
                </a:solidFill>
                <a:latin typeface="Proxima Nova Alt Lt" panose="02000506030000020004" pitchFamily="50" charset="0"/>
                <a:cs typeface="Arial Narrow"/>
              </a:rPr>
              <a:t>On a transformative hill in Argyle, Texas, Santé has been fearlessly offering a pathway towards health, healing and recovery from substance use and other co-occurring disorders… </a:t>
            </a:r>
            <a:r>
              <a:rPr lang="en-US" sz="2700" b="1" dirty="0">
                <a:solidFill>
                  <a:srgbClr val="010202"/>
                </a:solidFill>
                <a:latin typeface="Proxima Nova Alt Lt" panose="02000506030000020004" pitchFamily="50" charset="0"/>
                <a:cs typeface="Arial Narrow"/>
              </a:rPr>
              <a:t>all for </a:t>
            </a:r>
            <a:r>
              <a:rPr lang="en-US" sz="2700" b="1" spc="-150" dirty="0">
                <a:solidFill>
                  <a:srgbClr val="010202"/>
                </a:solidFill>
                <a:latin typeface="Proxima Nova Alt Lt" panose="02000506030000020004" pitchFamily="50" charset="0"/>
                <a:cs typeface="Arial Narrow"/>
              </a:rPr>
              <a:t>long-term recovery</a:t>
            </a:r>
            <a:r>
              <a:rPr lang="en-US" sz="2700" spc="-150" dirty="0">
                <a:solidFill>
                  <a:srgbClr val="010202"/>
                </a:solidFill>
                <a:latin typeface="Proxima Nova Alt Lt" panose="02000506030000020004" pitchFamily="50" charset="0"/>
                <a:cs typeface="Arial Narrow"/>
              </a:rPr>
              <a:t>… </a:t>
            </a:r>
            <a:r>
              <a:rPr lang="en-US" sz="2700" dirty="0">
                <a:solidFill>
                  <a:srgbClr val="010202"/>
                </a:solidFill>
                <a:latin typeface="Proxima Nova Alt Lt" panose="02000506030000020004" pitchFamily="50" charset="0"/>
                <a:cs typeface="Arial Narrow"/>
              </a:rPr>
              <a:t>since 1996. </a:t>
            </a:r>
            <a:endParaRPr sz="2700" dirty="0">
              <a:solidFill>
                <a:prstClr val="black"/>
              </a:solidFill>
              <a:latin typeface="Proxima Nova Alt Lt" panose="02000506030000020004" pitchFamily="50" charset="0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7338" y="244447"/>
            <a:ext cx="2326134" cy="305830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61" algn="ctr" defTabSz="228600">
              <a:spcBef>
                <a:spcPts val="88"/>
              </a:spcBef>
            </a:pPr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We don’t treat </a:t>
            </a:r>
          </a:p>
          <a:p>
            <a:pPr marL="11206" marR="4483" indent="561" algn="ctr" defTabSz="228600">
              <a:spcBef>
                <a:spcPts val="88"/>
              </a:spcBef>
            </a:pPr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a diagnosis; we help hurting individuals and families in crisis </a:t>
            </a:r>
          </a:p>
          <a:p>
            <a:pPr marL="11206" marR="4483" indent="561" algn="ctr" defTabSz="228600">
              <a:spcBef>
                <a:spcPts val="88"/>
              </a:spcBef>
            </a:pPr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who seek sustainable recovery from addictive substances, compulsive behaviors and associated conditions, including trauma.</a:t>
            </a:r>
            <a:endParaRPr sz="1677" dirty="0">
              <a:solidFill>
                <a:prstClr val="white"/>
              </a:solidFill>
              <a:latin typeface="Proxima Nova Alt Lt" panose="02000506030000020004" pitchFamily="50" charset="0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8394" y="3783686"/>
            <a:ext cx="2372218" cy="285023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561" algn="ctr" defTabSz="228600">
              <a:spcBef>
                <a:spcPts val="88"/>
              </a:spcBef>
            </a:pPr>
            <a:r>
              <a:rPr lang="en-US" sz="1677" dirty="0">
                <a:solidFill>
                  <a:prstClr val="white"/>
                </a:solidFill>
                <a:latin typeface="Proxima Nova Alt Lt" panose="02000506030000020004" pitchFamily="50" charset="0"/>
                <a:cs typeface="Arial Narrow"/>
              </a:rPr>
              <a:t>A clinical recovery continuum of care connecting medical detox, residential, day and evening intensive outpatient programming, transitional living, family support services, and life-long alumni support for best chance at </a:t>
            </a:r>
            <a:br>
              <a:rPr lang="en-US" sz="1677" dirty="0">
                <a:solidFill>
                  <a:prstClr val="white"/>
                </a:solidFill>
                <a:latin typeface="Proxima Nova Alt Lt" panose="02000506030000020004" pitchFamily="50" charset="0"/>
                <a:cs typeface="Arial Narrow"/>
              </a:rPr>
            </a:br>
            <a:r>
              <a:rPr lang="en-US" sz="1677" dirty="0">
                <a:solidFill>
                  <a:prstClr val="white"/>
                </a:solidFill>
                <a:latin typeface="Proxima Nova Alt Lt" panose="02000506030000020004" pitchFamily="50" charset="0"/>
                <a:cs typeface="Arial Narrow"/>
              </a:rPr>
              <a:t>long-term recovery.</a:t>
            </a:r>
            <a:endParaRPr sz="1677" dirty="0">
              <a:solidFill>
                <a:prstClr val="white"/>
              </a:solidFill>
              <a:latin typeface="Proxima Nova Alt Lt" panose="02000506030000020004" pitchFamily="50" charset="0"/>
              <a:cs typeface="Arial Narrow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AC1DA8-CD06-4A84-B34D-2238C96AF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r="29453"/>
          <a:stretch/>
        </p:blipFill>
        <p:spPr>
          <a:xfrm>
            <a:off x="242967" y="0"/>
            <a:ext cx="2417645" cy="33685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59B88E-0BCA-475A-A69D-F492D1D6EE52}"/>
              </a:ext>
            </a:extLst>
          </p:cNvPr>
          <p:cNvSpPr/>
          <p:nvPr/>
        </p:nvSpPr>
        <p:spPr>
          <a:xfrm flipV="1">
            <a:off x="5660198" y="1496189"/>
            <a:ext cx="3436926" cy="22860"/>
          </a:xfrm>
          <a:prstGeom prst="rect">
            <a:avLst/>
          </a:prstGeom>
          <a:solidFill>
            <a:srgbClr val="AC54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 defTabSz="228600"/>
            <a:endParaRPr lang="en-US" sz="900" dirty="0">
              <a:solidFill>
                <a:prstClr val="white"/>
              </a:solidFill>
              <a:latin typeface="Calibri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7CD46B-02B0-41CA-8169-384EFBAD7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59" y="133852"/>
            <a:ext cx="1598959" cy="11328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2600E0-54D3-40A7-9BC6-4A49415BB8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r="23606"/>
          <a:stretch/>
        </p:blipFill>
        <p:spPr>
          <a:xfrm>
            <a:off x="9319135" y="0"/>
            <a:ext cx="2641329" cy="326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FE2D7-F26F-48B1-9B31-44EDA4A56680}"/>
              </a:ext>
            </a:extLst>
          </p:cNvPr>
          <p:cNvSpPr txBox="1"/>
          <p:nvPr/>
        </p:nvSpPr>
        <p:spPr>
          <a:xfrm>
            <a:off x="9319135" y="3489489"/>
            <a:ext cx="2641329" cy="3373395"/>
          </a:xfrm>
          <a:prstGeom prst="rect">
            <a:avLst/>
          </a:prstGeom>
          <a:solidFill>
            <a:srgbClr val="00729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D0A09A-19CA-47A2-9D32-A03C3974802E}"/>
              </a:ext>
            </a:extLst>
          </p:cNvPr>
          <p:cNvSpPr txBox="1"/>
          <p:nvPr/>
        </p:nvSpPr>
        <p:spPr>
          <a:xfrm>
            <a:off x="9319135" y="3690523"/>
            <a:ext cx="264132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endParaRPr lang="en-US" sz="900" b="1" dirty="0">
              <a:solidFill>
                <a:prstClr val="white"/>
              </a:solidFill>
              <a:latin typeface="Proxima Nova Alt Lt" panose="02000506030000020004" pitchFamily="50" charset="0"/>
            </a:endParaRPr>
          </a:p>
          <a:p>
            <a:pPr algn="ctr" defTabSz="228600"/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Privately Owned</a:t>
            </a:r>
          </a:p>
          <a:p>
            <a:pPr algn="ctr" defTabSz="228600"/>
            <a:endParaRPr lang="en-US" dirty="0">
              <a:solidFill>
                <a:prstClr val="white"/>
              </a:solidFill>
              <a:latin typeface="Proxima Nova Alt Lt" panose="02000506030000020004" pitchFamily="50" charset="0"/>
            </a:endParaRPr>
          </a:p>
          <a:p>
            <a:pPr algn="ctr" defTabSz="228600"/>
            <a:endParaRPr lang="en-US" dirty="0">
              <a:solidFill>
                <a:prstClr val="white"/>
              </a:solidFill>
              <a:latin typeface="Proxima Nova Alt Lt" panose="02000506030000020004" pitchFamily="50" charset="0"/>
            </a:endParaRPr>
          </a:p>
          <a:p>
            <a:pPr algn="ctr" defTabSz="228600"/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Family Owned</a:t>
            </a:r>
          </a:p>
          <a:p>
            <a:pPr algn="ctr" defTabSz="228600"/>
            <a:endParaRPr lang="en-US" dirty="0">
              <a:solidFill>
                <a:prstClr val="white"/>
              </a:solidFill>
              <a:latin typeface="Proxima Nova Alt Lt" panose="02000506030000020004" pitchFamily="50" charset="0"/>
            </a:endParaRPr>
          </a:p>
          <a:p>
            <a:pPr algn="ctr" defTabSz="228600"/>
            <a:endParaRPr lang="en-US" dirty="0">
              <a:solidFill>
                <a:prstClr val="white"/>
              </a:solidFill>
              <a:latin typeface="Proxima Nova Alt Lt" panose="02000506030000020004" pitchFamily="50" charset="0"/>
            </a:endParaRPr>
          </a:p>
          <a:p>
            <a:pPr algn="ctr" defTabSz="228600"/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Clinician Owned</a:t>
            </a:r>
          </a:p>
          <a:p>
            <a:pPr algn="ctr" defTabSz="228600"/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 </a:t>
            </a:r>
          </a:p>
          <a:p>
            <a:pPr algn="ctr" defTabSz="228600"/>
            <a:endParaRPr lang="en-US" dirty="0">
              <a:solidFill>
                <a:prstClr val="white"/>
              </a:solidFill>
              <a:latin typeface="Proxima Nova Alt Lt" panose="02000506030000020004" pitchFamily="50" charset="0"/>
            </a:endParaRPr>
          </a:p>
          <a:p>
            <a:pPr algn="ctr" defTabSz="228600"/>
            <a:r>
              <a:rPr lang="en-US" dirty="0">
                <a:solidFill>
                  <a:prstClr val="white"/>
                </a:solidFill>
                <a:latin typeface="Proxima Nova Alt Lt" panose="02000506030000020004" pitchFamily="50" charset="0"/>
              </a:rPr>
              <a:t>Locally Owned</a:t>
            </a:r>
          </a:p>
          <a:p>
            <a:pPr algn="ctr" defTabSz="228600"/>
            <a:endParaRPr lang="en-US" dirty="0">
              <a:solidFill>
                <a:prstClr val="white"/>
              </a:solidFill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50060-FE72-4F35-845B-669BAE9DBE27}"/>
              </a:ext>
            </a:extLst>
          </p:cNvPr>
          <p:cNvSpPr txBox="1"/>
          <p:nvPr/>
        </p:nvSpPr>
        <p:spPr>
          <a:xfrm>
            <a:off x="1" y="3960786"/>
            <a:ext cx="12192000" cy="2907972"/>
          </a:xfrm>
          <a:prstGeom prst="rect">
            <a:avLst/>
          </a:prstGeom>
          <a:solidFill>
            <a:srgbClr val="00487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108779" y="5118560"/>
            <a:ext cx="2533845" cy="1374912"/>
          </a:xfrm>
          <a:prstGeom prst="rect">
            <a:avLst/>
          </a:prstGeom>
        </p:spPr>
        <p:txBody>
          <a:bodyPr vert="horz" lIns="121899" tIns="60950" rIns="121899" bIns="6095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buNone/>
            </a:pPr>
            <a:r>
              <a:rPr lang="en-US" sz="2000" b="1" dirty="0">
                <a:solidFill>
                  <a:srgbClr val="F1C41B"/>
                </a:solidFill>
                <a:latin typeface="Proxima Nova Alt Lt" panose="02000506030000020004" pitchFamily="50" charset="0"/>
                <a:cs typeface="Lato Regular"/>
              </a:rPr>
              <a:t>Address</a:t>
            </a:r>
            <a:endParaRPr lang="en-US" sz="1600" b="1" dirty="0">
              <a:solidFill>
                <a:srgbClr val="F1C41B"/>
              </a:solidFill>
              <a:latin typeface="Proxima Nova Alt Lt" panose="02000506030000020004" pitchFamily="50" charset="0"/>
              <a:cs typeface="Lato Regular"/>
            </a:endParaRPr>
          </a:p>
          <a:p>
            <a:pPr marL="0" indent="0" algn="ctr" defTabSz="228600">
              <a:buNone/>
            </a:pPr>
            <a:r>
              <a:rPr lang="en-US" sz="1600" dirty="0" err="1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Santé</a:t>
            </a: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 Center for Healing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914 Country Club Rd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Argyle, TX 76226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2611875" y="5158575"/>
            <a:ext cx="2781757" cy="1374912"/>
          </a:xfrm>
          <a:prstGeom prst="rect">
            <a:avLst/>
          </a:prstGeom>
        </p:spPr>
        <p:txBody>
          <a:bodyPr vert="horz" lIns="121899" tIns="60950" rIns="121899" bIns="6095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buNone/>
            </a:pPr>
            <a:r>
              <a:rPr lang="en-US" sz="2000" b="1" dirty="0">
                <a:solidFill>
                  <a:srgbClr val="F1C41B"/>
                </a:solidFill>
                <a:latin typeface="Proxima Nova Alt Lt" panose="02000506030000020004" pitchFamily="50" charset="0"/>
                <a:cs typeface="Lato Regular"/>
              </a:rPr>
              <a:t>Company 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Main Line: 940.464.7222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Fax: 940.464.3023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santecenter.com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1" y="3931012"/>
            <a:ext cx="12192001" cy="975860"/>
            <a:chOff x="1397397" y="658631"/>
            <a:chExt cx="24384002" cy="1951719"/>
          </a:xfrm>
        </p:grpSpPr>
        <p:sp>
          <p:nvSpPr>
            <p:cNvPr id="33" name="TextBox 32"/>
            <p:cNvSpPr txBox="1"/>
            <p:nvPr/>
          </p:nvSpPr>
          <p:spPr>
            <a:xfrm>
              <a:off x="1397397" y="658631"/>
              <a:ext cx="24384002" cy="153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sz="4400" b="1" dirty="0">
                  <a:solidFill>
                    <a:prstClr val="white"/>
                  </a:solidFill>
                  <a:latin typeface="Josefin Sans" panose="00000500000000000000" pitchFamily="2" charset="0"/>
                  <a:cs typeface="Lato Regular"/>
                </a:rPr>
                <a:t>GET IT IN TOUCH</a:t>
              </a:r>
              <a:endParaRPr lang="id-ID" sz="4400" b="1" dirty="0">
                <a:solidFill>
                  <a:prstClr val="white"/>
                </a:solidFill>
                <a:latin typeface="Josefin Sans" panose="00000500000000000000" pitchFamily="2" charset="0"/>
                <a:cs typeface="Lato Regular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97401" y="1840908"/>
              <a:ext cx="24383996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sz="1900" i="1" dirty="0">
                  <a:solidFill>
                    <a:prstClr val="white"/>
                  </a:solidFill>
                  <a:latin typeface="Proxima Nova Alt Lt" panose="02000506030000020004" pitchFamily="50" charset="0"/>
                  <a:cs typeface="Calibri Light"/>
                </a:rPr>
                <a:t>Miracles Happen </a:t>
              </a:r>
              <a:r>
                <a:rPr lang="en-US" sz="1900" i="1" dirty="0">
                  <a:solidFill>
                    <a:schemeClr val="bg1"/>
                  </a:solidFill>
                  <a:latin typeface="Proxima Nova Alt Lt" panose="02000506030000020004" pitchFamily="50" charset="0"/>
                  <a:cs typeface="Calibri Light"/>
                </a:rPr>
                <a:t>o</a:t>
              </a:r>
              <a:r>
                <a:rPr lang="id-ID" sz="1900" i="1" dirty="0">
                  <a:solidFill>
                    <a:schemeClr val="bg1"/>
                  </a:solidFill>
                  <a:latin typeface="Proxima Nova Alt Lt" panose="02000506030000020004" pitchFamily="50" charset="0"/>
                  <a:cs typeface="Calibri Light"/>
                </a:rPr>
                <a:t>n th</a:t>
              </a:r>
              <a:r>
                <a:rPr lang="en-US" sz="1900" i="1" dirty="0">
                  <a:solidFill>
                    <a:schemeClr val="bg1"/>
                  </a:solidFill>
                  <a:latin typeface="Proxima Nova Alt Lt" panose="02000506030000020004" pitchFamily="50" charset="0"/>
                  <a:cs typeface="Calibri Light"/>
                </a:rPr>
                <a:t>e</a:t>
              </a:r>
              <a:r>
                <a:rPr lang="id-ID" sz="1900" i="1" dirty="0">
                  <a:solidFill>
                    <a:schemeClr val="bg1"/>
                  </a:solidFill>
                  <a:latin typeface="Proxima Nova Alt Lt" panose="02000506030000020004" pitchFamily="50" charset="0"/>
                  <a:cs typeface="Calibri Light"/>
                </a:rPr>
                <a:t> </a:t>
              </a:r>
              <a:r>
                <a:rPr lang="en-US" sz="1900" i="1" dirty="0">
                  <a:solidFill>
                    <a:schemeClr val="bg1"/>
                  </a:solidFill>
                  <a:latin typeface="Proxima Nova Alt Lt" panose="02000506030000020004" pitchFamily="50" charset="0"/>
                  <a:cs typeface="Calibri Light"/>
                </a:rPr>
                <a:t>Hill</a:t>
              </a:r>
              <a:endParaRPr lang="id-ID" sz="1900" i="1" dirty="0">
                <a:solidFill>
                  <a:schemeClr val="bg1"/>
                </a:solidFill>
                <a:latin typeface="Proxima Nova Alt Lt" panose="02000506030000020004" pitchFamily="50" charset="0"/>
                <a:cs typeface="Calibri Light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83D5409-A2F3-4ECB-873B-D8E29FD50D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9" b="25959"/>
          <a:stretch>
            <a:fillRect/>
          </a:stretch>
        </p:blipFill>
        <p:spPr/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8A1D4FE-FE66-4BCC-8D6C-59548CE84CAE}"/>
              </a:ext>
            </a:extLst>
          </p:cNvPr>
          <p:cNvSpPr txBox="1">
            <a:spLocks/>
          </p:cNvSpPr>
          <p:nvPr/>
        </p:nvSpPr>
        <p:spPr>
          <a:xfrm>
            <a:off x="8686291" y="5118560"/>
            <a:ext cx="3202111" cy="1915837"/>
          </a:xfrm>
          <a:prstGeom prst="rect">
            <a:avLst/>
          </a:prstGeom>
        </p:spPr>
        <p:txBody>
          <a:bodyPr vert="horz" lIns="121899" tIns="60950" rIns="121899" bIns="6095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buNone/>
            </a:pPr>
            <a:r>
              <a:rPr lang="en-US" sz="2000" b="1" dirty="0">
                <a:solidFill>
                  <a:srgbClr val="F1C41B"/>
                </a:solidFill>
                <a:latin typeface="Proxima Nova Alt Lt" panose="02000506030000020004" pitchFamily="50" charset="0"/>
                <a:cs typeface="Lato Regular"/>
              </a:rPr>
              <a:t>Susan Sample, 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srgbClr val="F1C41B"/>
                </a:solidFill>
                <a:latin typeface="Proxima Nova Alt Lt" panose="02000506030000020004" pitchFamily="50" charset="0"/>
                <a:cs typeface="Lato Regular"/>
              </a:rPr>
              <a:t>LCSW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Regional Marketing Coordinator 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Cell: 555.555.5555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SusanS@santecenter.com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A168A6-F307-4F75-B676-1AE2E5689D0E}"/>
              </a:ext>
            </a:extLst>
          </p:cNvPr>
          <p:cNvSpPr txBox="1">
            <a:spLocks/>
          </p:cNvSpPr>
          <p:nvPr/>
        </p:nvSpPr>
        <p:spPr>
          <a:xfrm>
            <a:off x="5052060" y="5118560"/>
            <a:ext cx="3727609" cy="1374912"/>
          </a:xfrm>
          <a:prstGeom prst="rect">
            <a:avLst/>
          </a:prstGeom>
        </p:spPr>
        <p:txBody>
          <a:bodyPr vert="horz" lIns="121899" tIns="60950" rIns="121899" bIns="6095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8600">
              <a:buNone/>
            </a:pPr>
            <a:r>
              <a:rPr lang="en-US" sz="2000" b="1" dirty="0">
                <a:solidFill>
                  <a:srgbClr val="F1C41B"/>
                </a:solidFill>
                <a:latin typeface="Proxima Nova Alt Lt" panose="02000506030000020004" pitchFamily="50" charset="0"/>
                <a:cs typeface="Lato Regular"/>
              </a:rPr>
              <a:t>Josh Pitre, 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srgbClr val="F1C41B"/>
                </a:solidFill>
                <a:latin typeface="Proxima Nova Alt Lt" panose="02000506030000020004" pitchFamily="50" charset="0"/>
                <a:cs typeface="Lato Regular"/>
              </a:rPr>
              <a:t>MSW, LCSW, CSAT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Director of Clinical Services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Direct Line: 214.444.7346</a:t>
            </a:r>
          </a:p>
          <a:p>
            <a:pPr marL="0" indent="0" algn="ctr" defTabSz="228600">
              <a:buNone/>
            </a:pPr>
            <a:r>
              <a:rPr lang="en-US" sz="1600" dirty="0">
                <a:solidFill>
                  <a:prstClr val="white"/>
                </a:solidFill>
                <a:latin typeface="Proxima Nova Alt Lt" panose="02000506030000020004" pitchFamily="50" charset="0"/>
                <a:cs typeface="Calibri Light"/>
              </a:rPr>
              <a:t>JoshP@santecenter.com</a:t>
            </a:r>
          </a:p>
        </p:txBody>
      </p:sp>
    </p:spTree>
    <p:extLst>
      <p:ext uri="{BB962C8B-B14F-4D97-AF65-F5344CB8AC3E}">
        <p14:creationId xmlns:p14="http://schemas.microsoft.com/office/powerpoint/2010/main" val="29586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1C41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247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Josefin Sans</vt:lpstr>
      <vt:lpstr>Proxima Nova Alt Lt</vt:lpstr>
      <vt:lpstr>Proxima Nova Alt Rg</vt:lpstr>
      <vt:lpstr>Default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Miller</dc:creator>
  <cp:lastModifiedBy>Julie Ballard</cp:lastModifiedBy>
  <cp:revision>10</cp:revision>
  <dcterms:created xsi:type="dcterms:W3CDTF">2025-09-24T14:07:06Z</dcterms:created>
  <dcterms:modified xsi:type="dcterms:W3CDTF">2026-04-23T18:19:41Z</dcterms:modified>
</cp:coreProperties>
</file>